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53"/>
  </p:handoutMasterIdLst>
  <p:sldIdLst>
    <p:sldId id="969" r:id="rId3"/>
    <p:sldId id="561" r:id="rId4"/>
    <p:sldId id="952" r:id="rId5"/>
    <p:sldId id="953" r:id="rId7"/>
    <p:sldId id="954" r:id="rId8"/>
    <p:sldId id="955" r:id="rId9"/>
    <p:sldId id="970" r:id="rId10"/>
    <p:sldId id="971" r:id="rId11"/>
    <p:sldId id="972" r:id="rId12"/>
    <p:sldId id="973" r:id="rId13"/>
    <p:sldId id="736" r:id="rId14"/>
    <p:sldId id="813" r:id="rId15"/>
    <p:sldId id="702" r:id="rId16"/>
    <p:sldId id="974" r:id="rId17"/>
    <p:sldId id="835" r:id="rId18"/>
    <p:sldId id="703" r:id="rId19"/>
    <p:sldId id="704" r:id="rId20"/>
    <p:sldId id="905" r:id="rId21"/>
    <p:sldId id="903" r:id="rId22"/>
    <p:sldId id="981" r:id="rId23"/>
    <p:sldId id="982" r:id="rId24"/>
    <p:sldId id="977" r:id="rId25"/>
    <p:sldId id="978" r:id="rId26"/>
    <p:sldId id="979" r:id="rId27"/>
    <p:sldId id="980" r:id="rId28"/>
    <p:sldId id="983" r:id="rId29"/>
    <p:sldId id="984" r:id="rId30"/>
    <p:sldId id="975" r:id="rId31"/>
    <p:sldId id="834" r:id="rId32"/>
    <p:sldId id="873" r:id="rId33"/>
    <p:sldId id="900" r:id="rId34"/>
    <p:sldId id="904" r:id="rId35"/>
    <p:sldId id="934" r:id="rId36"/>
    <p:sldId id="938" r:id="rId37"/>
    <p:sldId id="939" r:id="rId38"/>
    <p:sldId id="73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68" r:id="rId52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12"/>
        <p:guide pos="37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8" Type="http://schemas.openxmlformats.org/officeDocument/2006/relationships/tags" Target="tags/tag73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multipart/form-data ： 需要在表单中进行文件上传时，就需要使用该格式</a:t>
            </a:r>
            <a:endParaRPr lang="zh-CN" altLang="en-US"/>
          </a:p>
          <a:p>
            <a:r>
              <a:rPr lang="zh-CN" altLang="en-US"/>
              <a:t>https://tool.oschina.net/commons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https://developer.mozilla.org/zh-CN/docs/Web/HTTP/Basics_of_HTTP/MIME_types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https://blog.csdn.net/Goodbye_Youth/article/details/84036809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http://www.matools.com/api/java8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9.xml"/><Relationship Id="rId2" Type="http://schemas.openxmlformats.org/officeDocument/2006/relationships/image" Target="../media/image25.png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43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1.bin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60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tags" Target="../tags/tag6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1.jpe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1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ndroid应用最广知识-注解与代理的故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" y="266700"/>
            <a:ext cx="3924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常见的</a:t>
            </a:r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MIME类型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~Q77$_V%NPHS(5(G2WZN%8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850265"/>
            <a:ext cx="9591675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7" name="矩形 666"/>
          <p:cNvSpPr/>
          <p:nvPr>
            <p:custDataLst>
              <p:tags r:id="rId2"/>
            </p:custDataLst>
          </p:nvPr>
        </p:nvSpPr>
        <p:spPr>
          <a:xfrm>
            <a:off x="0" y="1625600"/>
            <a:ext cx="9780905" cy="809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8" name="Rectangle 10"/>
          <p:cNvSpPr/>
          <p:nvPr>
            <p:custDataLst>
              <p:tags r:id="rId3"/>
            </p:custDataLst>
          </p:nvPr>
        </p:nvSpPr>
        <p:spPr>
          <a:xfrm>
            <a:off x="9558655" y="1625600"/>
            <a:ext cx="2633980" cy="809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9" name="Isosceles Triangle 11"/>
          <p:cNvSpPr/>
          <p:nvPr>
            <p:custDataLst>
              <p:tags r:id="rId4"/>
            </p:custDataLst>
          </p:nvPr>
        </p:nvSpPr>
        <p:spPr>
          <a:xfrm rot="16200000">
            <a:off x="9047480" y="1888490"/>
            <a:ext cx="739140" cy="28321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marL="0" marR="0" lvl="0" indent="0" algn="ctr" defTabSz="913765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0" name="文本框 669"/>
          <p:cNvSpPr txBox="1"/>
          <p:nvPr>
            <p:custDataLst>
              <p:tags r:id="rId5"/>
            </p:custDataLst>
          </p:nvPr>
        </p:nvSpPr>
        <p:spPr>
          <a:xfrm>
            <a:off x="9925050" y="1628775"/>
            <a:ext cx="1901190" cy="803275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b="1" i="0" kern="1200" cap="none" spc="300" normalizeH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注解的定义</a:t>
            </a:r>
            <a:endParaRPr kumimoji="0" lang="zh-CN" altLang="en-US" b="1" i="0" kern="1200" cap="none" spc="300" normalizeH="0" noProof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1" name="文本框 670"/>
          <p:cNvSpPr txBox="1"/>
          <p:nvPr>
            <p:custDataLst>
              <p:tags r:id="rId6"/>
            </p:custDataLst>
          </p:nvPr>
        </p:nvSpPr>
        <p:spPr>
          <a:xfrm>
            <a:off x="787400" y="1651635"/>
            <a:ext cx="6866890" cy="7569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sz="1200" b="0" i="0" kern="1200" cap="none" spc="1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kumimoji="0" lang="zh-CN" altLang="en-US" sz="1200" b="0" i="0" kern="1200" cap="none" spc="15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2" name="矩形 671"/>
          <p:cNvSpPr/>
          <p:nvPr>
            <p:custDataLst>
              <p:tags r:id="rId7"/>
            </p:custDataLst>
          </p:nvPr>
        </p:nvSpPr>
        <p:spPr>
          <a:xfrm>
            <a:off x="0" y="2453005"/>
            <a:ext cx="9780905" cy="809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3" name="Rectangle 9"/>
          <p:cNvSpPr/>
          <p:nvPr>
            <p:custDataLst>
              <p:tags r:id="rId8"/>
            </p:custDataLst>
          </p:nvPr>
        </p:nvSpPr>
        <p:spPr>
          <a:xfrm>
            <a:off x="9558655" y="2453005"/>
            <a:ext cx="2633980" cy="80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4" name="Isosceles Triangle 12"/>
          <p:cNvSpPr/>
          <p:nvPr>
            <p:custDataLst>
              <p:tags r:id="rId9"/>
            </p:custDataLst>
          </p:nvPr>
        </p:nvSpPr>
        <p:spPr>
          <a:xfrm rot="16200000">
            <a:off x="9047480" y="2715895"/>
            <a:ext cx="739140" cy="28321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marL="0" marR="0" lvl="0" indent="0" algn="ctr" defTabSz="913765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5" name="文本框 674"/>
          <p:cNvSpPr txBox="1"/>
          <p:nvPr>
            <p:custDataLst>
              <p:tags r:id="rId10"/>
            </p:custDataLst>
          </p:nvPr>
        </p:nvSpPr>
        <p:spPr>
          <a:xfrm>
            <a:off x="9925050" y="2453005"/>
            <a:ext cx="1901190" cy="809625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b="1" i="0" kern="1200" cap="none" spc="300" normalizeH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注解即标签</a:t>
            </a:r>
            <a:endParaRPr kumimoji="0" lang="zh-CN" altLang="en-US" b="1" i="0" kern="1200" cap="none" spc="300" normalizeH="0" noProof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6" name="文本框 675"/>
          <p:cNvSpPr txBox="1"/>
          <p:nvPr>
            <p:custDataLst>
              <p:tags r:id="rId11"/>
            </p:custDataLst>
          </p:nvPr>
        </p:nvSpPr>
        <p:spPr>
          <a:xfrm>
            <a:off x="787400" y="2479040"/>
            <a:ext cx="6866890" cy="7569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sz="1200" b="0" i="0" kern="1200" cap="none" spc="1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kumimoji="0" lang="zh-CN" altLang="en-US" sz="1200" b="0" i="0" kern="1200" cap="none" spc="15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7" name="矩形 676"/>
          <p:cNvSpPr/>
          <p:nvPr>
            <p:custDataLst>
              <p:tags r:id="rId12"/>
            </p:custDataLst>
          </p:nvPr>
        </p:nvSpPr>
        <p:spPr>
          <a:xfrm>
            <a:off x="0" y="3281045"/>
            <a:ext cx="9780905" cy="809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8" name="Rectangle 10"/>
          <p:cNvSpPr/>
          <p:nvPr>
            <p:custDataLst>
              <p:tags r:id="rId13"/>
            </p:custDataLst>
          </p:nvPr>
        </p:nvSpPr>
        <p:spPr>
          <a:xfrm>
            <a:off x="9558655" y="3281045"/>
            <a:ext cx="2633980" cy="809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9" name="Isosceles Triangle 11"/>
          <p:cNvSpPr/>
          <p:nvPr>
            <p:custDataLst>
              <p:tags r:id="rId14"/>
            </p:custDataLst>
          </p:nvPr>
        </p:nvSpPr>
        <p:spPr>
          <a:xfrm rot="16200000">
            <a:off x="9047480" y="3543935"/>
            <a:ext cx="739140" cy="28321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p>
            <a:pPr marL="0" marR="0" lvl="0" indent="0" algn="ctr" defTabSz="913765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0" name="文本框 679"/>
          <p:cNvSpPr txBox="1"/>
          <p:nvPr>
            <p:custDataLst>
              <p:tags r:id="rId15"/>
            </p:custDataLst>
          </p:nvPr>
        </p:nvSpPr>
        <p:spPr>
          <a:xfrm>
            <a:off x="9925050" y="3283585"/>
            <a:ext cx="1901190" cy="803275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b="1" i="0" kern="1200" cap="none" spc="300" normalizeH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在Java中的定义</a:t>
            </a:r>
            <a:endParaRPr kumimoji="0" lang="zh-CN" altLang="en-US" b="1" i="0" kern="1200" cap="none" spc="300" normalizeH="0" noProof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81" name="文本框 680"/>
          <p:cNvSpPr txBox="1"/>
          <p:nvPr>
            <p:custDataLst>
              <p:tags r:id="rId16"/>
            </p:custDataLst>
          </p:nvPr>
        </p:nvSpPr>
        <p:spPr>
          <a:xfrm>
            <a:off x="787400" y="3307080"/>
            <a:ext cx="6866890" cy="7569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/>
            </a:pPr>
            <a:r>
              <a:rPr kumimoji="0" lang="zh-CN" altLang="en-US" sz="1200" b="0" i="0" kern="1200" cap="none" spc="1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注解通过 @interface关键字进行定义</a:t>
            </a:r>
            <a:endParaRPr kumimoji="0" lang="zh-CN" altLang="en-US" sz="1200" b="0" i="0" kern="1200" cap="none" spc="15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90283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自定义一个注解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%5{5YPZ$(S81BHDK)(F%$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645" y="1217930"/>
            <a:ext cx="5495925" cy="2562225"/>
          </a:xfrm>
          <a:prstGeom prst="rect">
            <a:avLst/>
          </a:prstGeom>
        </p:spPr>
      </p:pic>
      <p:sp>
        <p:nvSpPr>
          <p:cNvPr id="40" name="Title 6"/>
          <p:cNvSpPr txBox="1"/>
          <p:nvPr>
            <p:custDataLst>
              <p:tags r:id="rId3"/>
            </p:custDataLst>
          </p:nvPr>
        </p:nvSpPr>
        <p:spPr>
          <a:xfrm>
            <a:off x="451485" y="3887470"/>
            <a:ext cx="11579860" cy="175387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创建一个类 SimpleAnnatationTest,然后在类定义的地方加上 @SimpleAnnotation就可以用 SimpleAnnotation注解这个类了。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你可以简单理解为将 SimpleAnnotation这张标签贴到 SimpleAnnatationTest这个类上面。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217930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" y="266700"/>
            <a:ext cx="3924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中的注解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%T]AL9{G$AG1YN34_0%%V@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031875"/>
            <a:ext cx="5153025" cy="3629025"/>
          </a:xfrm>
          <a:prstGeom prst="rect">
            <a:avLst/>
          </a:prstGeom>
        </p:spPr>
      </p:pic>
      <p:pic>
        <p:nvPicPr>
          <p:cNvPr id="5" name="图片 4" descr="C5F~0Y2_M9Z]}RZQ2T(8$J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45" y="1031875"/>
            <a:ext cx="500062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@Target</a:t>
            </a:r>
            <a:endParaRPr lang="zh-CN" altLang="en-US" sz="16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0785" y="3980815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5"/>
                </a:solidFill>
              </a:rPr>
              <a:t>最重要的两个元注解</a:t>
            </a:r>
            <a:endParaRPr lang="zh-CN" altLang="en-US" sz="3200" b="1">
              <a:solidFill>
                <a:schemeClr val="accent5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2761615" y="4029710"/>
            <a:ext cx="97917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494665" y="118491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 descr="44ZU2%{_M0Z$GR3D1UQ(3Y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05" y="3208020"/>
            <a:ext cx="7581900" cy="305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1375" y="1986915"/>
            <a:ext cx="5912485" cy="445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U2H%{GA@XNEVD0ZQ1)O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102995"/>
            <a:ext cx="10057765" cy="243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895" y="29972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{$@7Q[GP2]PUFH]N)XP]T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801370"/>
            <a:ext cx="8315325" cy="2362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4680" y="299720"/>
            <a:ext cx="534162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BL$)W2EW1MQURHBZH7NL]2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172460"/>
            <a:ext cx="10058400" cy="1073785"/>
          </a:xfrm>
          <a:prstGeom prst="rect">
            <a:avLst/>
          </a:prstGeom>
        </p:spPr>
      </p:pic>
      <p:pic>
        <p:nvPicPr>
          <p:cNvPr id="5" name="图片 4" descr="%WND]5[Q(G8EWDY$}U{T_{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4254500"/>
            <a:ext cx="989647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`RAZI}R5CRE(O%CR`8`7C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801370"/>
            <a:ext cx="8982075" cy="4400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0715" y="29972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OUP9TBI69S)0K1NRB~OY3G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525780"/>
            <a:ext cx="942975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KHR4~N%I2E233_HWUN9FN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485775"/>
            <a:ext cx="9439275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9}9~FZ8GNQA_AZ`72_ZKA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0"/>
            <a:ext cx="10058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5450" y="254000"/>
            <a:ext cx="47732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Java中的Type</a:t>
            </a:r>
            <a:endParaRPr lang="zh-CN" altLang="en-US" sz="3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2947670"/>
            <a:ext cx="8334375" cy="2819400"/>
          </a:xfrm>
          <a:prstGeom prst="rect">
            <a:avLst/>
          </a:prstGeom>
        </p:spPr>
      </p:pic>
      <p:pic>
        <p:nvPicPr>
          <p:cNvPr id="4" name="图片 3" descr="FLK_OP2E1@O]7BDFZLZ_DR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299210"/>
            <a:ext cx="10058400" cy="14230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DYWTHI6VB$KI$)UX0{DZ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926465"/>
            <a:ext cx="10058400" cy="5830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105" y="245110"/>
            <a:ext cx="47732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中的Type的提取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" y="266700"/>
            <a:ext cx="5313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注解你必须知道的一切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590" y="1121410"/>
            <a:ext cx="50406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注解是什么？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如何自定义注解？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什么是元注解？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注解的种类有哪些？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如何限定注解的使用场景？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注解的属性，哪些类型可以作为注解的属性？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如何解析注解？</a:t>
            </a:r>
            <a:endParaRPr lang="zh-CN" altLang="en-US"/>
          </a:p>
          <a:p>
            <a:pPr marL="285750" indent="-285750">
              <a:buClr>
                <a:srgbClr val="A9D18E"/>
              </a:buClr>
              <a:buFont typeface="Wingdings" panose="05000000000000000000" charset="0"/>
              <a:buChar char="n"/>
            </a:pPr>
            <a:r>
              <a:rPr lang="zh-CN" altLang="en-US"/>
              <a:t>注解是类吗？，注解的本质是什么？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9" y="4952634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-892810"/>
            <a:ext cx="5307330" cy="9079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07568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8780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305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28980" y="1377315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月末钜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-62865"/>
            <a:ext cx="4714875" cy="8521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5135" y="266700"/>
            <a:ext cx="3924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使用注解</a:t>
            </a:r>
            <a:endParaRPr lang="zh-CN" altLang="en-US" sz="3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J)BF`9SDJ1UXKB_NV_P6C8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4445" y="266700"/>
            <a:ext cx="7991475" cy="1390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44445" y="5962015"/>
            <a:ext cx="7115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图文混传如何做？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59T`W}OS~@[N}FWZ)IW{Y{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45" y="1666875"/>
            <a:ext cx="7820025" cy="2628900"/>
          </a:xfrm>
          <a:prstGeom prst="rect">
            <a:avLst/>
          </a:prstGeom>
        </p:spPr>
      </p:pic>
      <p:pic>
        <p:nvPicPr>
          <p:cNvPr id="9" name="图片 8" descr="0TK]JS`$F(Q3(RYM4ET{$Q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970" y="4305300"/>
            <a:ext cx="871537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" y="266700"/>
            <a:ext cx="3924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图文混传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ESC@50E(~09ZSKRV`KQ[(8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135" y="1069340"/>
            <a:ext cx="9810750" cy="2457450"/>
          </a:xfrm>
          <a:prstGeom prst="rect">
            <a:avLst/>
          </a:prstGeom>
        </p:spPr>
      </p:pic>
      <p:pic>
        <p:nvPicPr>
          <p:cNvPr id="7" name="图片 6" descr="[9YYTODOH0F45WY4Q3DMOV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" y="3660775"/>
            <a:ext cx="10058400" cy="25838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45135" y="266700"/>
            <a:ext cx="39243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MediaType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)SM`QB2FMXFC9AEDH%@BE9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850265"/>
            <a:ext cx="9705975" cy="42386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937_2*l_h_i*1_1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98937_2*l_h_i*1_1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98937_2*l_h_i*1_1_2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7_2*l_h_a*1_1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DIAGRAM_MODELTYPE" val="stripeEnum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7_2*l_h_f*1_1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937_2*l_h_i*1_2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937_2*l_h_i*1_2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937_2*l_h_i*1_2_2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937_2*l_h_a*1_2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DIAGRAM_MODELTYPE" val="stripeEnum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7_2*l_h_f*1_2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937_2*l_h_i*1_3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937_2*l_h_i*1_3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98937_2*l_h_i*1_3_2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98937_2*l_h_a*1_3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DIAGRAM_MODELTYPE" val="stripeEnum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937_2*l_h_f*1_3_1"/>
  <p:tag name="KSO_WM_TEMPLATE_CATEGORY" val="diagram"/>
  <p:tag name="KSO_WM_TEMPLATE_INDEX" val="20198937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SLIDE_ITEM_CNT" val="3"/>
</p:tagLst>
</file>

<file path=ppt/tags/tag2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2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464fdf17-96af-4ec0-9acc-fd900bef8f34}"/>
  <p:tag name="KSO_WM_UNIT_TEXTBOXSTYLE_INDEX" val="16"/>
  <p:tag name="KSO_WM_UNIT_TEXTBOXSTYLE_TYPE" val="MultPara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36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4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4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REFSHAPE" val="574011724"/>
  <p:tag name="KSO_WM_UNIT_PLACING_PICTURE_USER_VIEWPORT" val="{&quot;height&quot;:15840,&quot;width&quot;:7425}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66.xml><?xml version="1.0" encoding="utf-8"?>
<p:tagLst xmlns:p="http://schemas.openxmlformats.org/presentationml/2006/main">
  <p:tag name="PA" val="v4.0.0"/>
</p:tagLst>
</file>

<file path=ppt/tags/tag67.xml><?xml version="1.0" encoding="utf-8"?>
<p:tagLst xmlns:p="http://schemas.openxmlformats.org/presentationml/2006/main">
  <p:tag name="PA" val="v4.0.0"/>
</p:tagLst>
</file>

<file path=ppt/tags/tag68.xml><?xml version="1.0" encoding="utf-8"?>
<p:tagLst xmlns:p="http://schemas.openxmlformats.org/presentationml/2006/main">
  <p:tag name="PA" val="v4.0.0"/>
</p:tagLst>
</file>

<file path=ppt/tags/tag69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REFSHAPE" val="353295788"/>
  <p:tag name="KSO_WM_UNIT_PLACING_PICTURE_USER_VIEWPORT" val="{&quot;height&quot;:2190,&quot;width&quot;:12585}"/>
</p:tagLst>
</file>

<file path=ppt/tags/tag70.xml><?xml version="1.0" encoding="utf-8"?>
<p:tagLst xmlns:p="http://schemas.openxmlformats.org/presentationml/2006/main">
  <p:tag name="PA" val="v4.0.0"/>
</p:tagLst>
</file>

<file path=ppt/tags/tag71.xml><?xml version="1.0" encoding="utf-8"?>
<p:tagLst xmlns:p="http://schemas.openxmlformats.org/presentationml/2006/main">
  <p:tag name="PA" val="v4.0.0"/>
</p:tagLst>
</file>

<file path=ppt/tags/tag72.xml><?xml version="1.0" encoding="utf-8"?>
<p:tagLst xmlns:p="http://schemas.openxmlformats.org/presentationml/2006/main">
  <p:tag name="PA" val="v4.0.0"/>
</p:tagLst>
</file>

<file path=ppt/tags/tag73.xml><?xml version="1.0" encoding="utf-8"?>
<p:tagLst xmlns:p="http://schemas.openxmlformats.org/presentationml/2006/main">
  <p:tag name="KSO_WM_DOC_GUID" val="{b4ba24e5-6ca9-441b-bcbb-80aabcbcd2de}"/>
</p:tagLst>
</file>

<file path=ppt/tags/tag8.xml><?xml version="1.0" encoding="utf-8"?>
<p:tagLst xmlns:p="http://schemas.openxmlformats.org/presentationml/2006/main">
  <p:tag name="REFSHAPE" val="581929388"/>
  <p:tag name="KSO_WM_UNIT_PLACING_PICTURE_USER_VIEWPORT" val="{&quot;height&quot;:3870,&quot;width&quot;:15450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4292</Words>
  <Application>WPS 演示</Application>
  <PresentationFormat>宽屏</PresentationFormat>
  <Paragraphs>432</Paragraphs>
  <Slides>49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8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Segoe UI</vt:lpstr>
      <vt:lpstr>WPS-Bullets</vt:lpstr>
      <vt:lpstr>Wingdings</vt:lpstr>
      <vt:lpstr>Arial Unicode MS</vt:lpstr>
      <vt:lpstr>Source Sans Pro</vt:lpstr>
      <vt:lpstr>Roboto condensed</vt:lpstr>
      <vt:lpstr>等线 Light</vt:lpstr>
      <vt:lpstr>黑体</vt:lpstr>
      <vt:lpstr>Gill Sans</vt:lpstr>
      <vt:lpstr>思源黑体 CN Bold</vt:lpstr>
      <vt:lpstr>思源黑体 CN Medium</vt:lpstr>
      <vt:lpstr>字魂59号-创粗黑</vt:lpstr>
      <vt:lpstr>思源黑体 CN Normal</vt:lpstr>
      <vt:lpstr>汉仪傲娇体简</vt:lpstr>
      <vt:lpstr>Helvetica Neue Medium</vt:lpstr>
      <vt:lpstr>Impact</vt:lpstr>
      <vt:lpstr>隶书</vt:lpstr>
      <vt:lpstr>Office 主题​​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5086</cp:revision>
  <dcterms:created xsi:type="dcterms:W3CDTF">2016-08-30T15:34:00Z</dcterms:created>
  <dcterms:modified xsi:type="dcterms:W3CDTF">2020-03-31T09:17:45Z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